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8"/>
  </p:notesMasterIdLst>
  <p:sldIdLst>
    <p:sldId id="273" r:id="rId2"/>
    <p:sldId id="275" r:id="rId3"/>
    <p:sldId id="274" r:id="rId4"/>
    <p:sldId id="290" r:id="rId5"/>
    <p:sldId id="277" r:id="rId6"/>
    <p:sldId id="279" r:id="rId7"/>
    <p:sldId id="278" r:id="rId8"/>
    <p:sldId id="280" r:id="rId9"/>
    <p:sldId id="276" r:id="rId10"/>
    <p:sldId id="282" r:id="rId11"/>
    <p:sldId id="284" r:id="rId12"/>
    <p:sldId id="286" r:id="rId13"/>
    <p:sldId id="287" r:id="rId14"/>
    <p:sldId id="289" r:id="rId15"/>
    <p:sldId id="291" r:id="rId16"/>
    <p:sldId id="281" r:id="rId17"/>
  </p:sldIdLst>
  <p:sldSz cx="12192000" cy="6858000"/>
  <p:notesSz cx="6858000" cy="9144000"/>
  <p:embeddedFontLst>
    <p:embeddedFont>
      <p:font typeface="Poppins ExtraBold" panose="020B0604020202020204" charset="0"/>
      <p:bold r:id="rId19"/>
      <p:boldItalic r:id="rId20"/>
    </p:embeddedFont>
    <p:embeddedFont>
      <p:font typeface="Poppins Medium" panose="020B0604020202020204" charset="0"/>
      <p:regular r:id="rId21"/>
      <p:italic r:id="rId22"/>
    </p:embeddedFont>
    <p:embeddedFont>
      <p:font typeface="Bahnschrift SemiBold" panose="020B0502040204020203" pitchFamily="34" charset="0"/>
      <p:bold r:id="rId23"/>
    </p:embeddedFont>
    <p:embeddedFont>
      <p:font typeface="Segoe UI Semibold" panose="020B0702040204020203" pitchFamily="34" charset="0"/>
      <p:bold r:id="rId24"/>
      <p:boldItalic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Poppins" panose="020B0604020202020204" charset="0"/>
      <p:regular r:id="rId30"/>
      <p:bold r:id="rId31"/>
      <p:italic r:id="rId32"/>
      <p:boldItalic r:id="rId33"/>
    </p:embeddedFont>
    <p:embeddedFont>
      <p:font typeface="Comic Sans MS" panose="030F0702030302020204" pitchFamily="66" charset="0"/>
      <p:regular r:id="rId34"/>
      <p:bold r:id="rId35"/>
      <p:italic r:id="rId36"/>
      <p:boldItalic r:id="rId37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E9D47992-5A23-4F3D-BF16-A097BCBF0230}">
          <p14:sldIdLst>
            <p14:sldId id="273"/>
            <p14:sldId id="275"/>
            <p14:sldId id="274"/>
            <p14:sldId id="290"/>
            <p14:sldId id="277"/>
            <p14:sldId id="279"/>
            <p14:sldId id="278"/>
            <p14:sldId id="280"/>
            <p14:sldId id="276"/>
            <p14:sldId id="282"/>
            <p14:sldId id="284"/>
            <p14:sldId id="286"/>
            <p14:sldId id="287"/>
            <p14:sldId id="289"/>
            <p14:sldId id="291"/>
            <p14:sldId id="281"/>
          </p14:sldIdLst>
        </p14:section>
        <p14:section name="Appoggio" id="{F0C6AFB4-66F9-4D85-9966-7882B584108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22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DED731"/>
    <a:srgbClr val="EF8A7D"/>
    <a:srgbClr val="4E3794"/>
    <a:srgbClr val="F39306"/>
    <a:srgbClr val="2E447A"/>
    <a:srgbClr val="3F5DA6"/>
    <a:srgbClr val="FCBB25"/>
    <a:srgbClr val="3426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79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298" y="62"/>
      </p:cViewPr>
      <p:guideLst>
        <p:guide orient="horz" pos="422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9" Type="http://schemas.openxmlformats.org/officeDocument/2006/relationships/viewProps" Target="viewProps.xml"/><Relationship Id="rId21" Type="http://schemas.openxmlformats.org/officeDocument/2006/relationships/font" Target="fonts/font3.fntdata"/><Relationship Id="rId34" Type="http://schemas.openxmlformats.org/officeDocument/2006/relationships/font" Target="fonts/font16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font" Target="fonts/font19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font" Target="fonts/font18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font" Target="fonts/font17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8FB2097-2AB3-4963-86D4-33CEA4BCDA99}" type="datetimeFigureOut">
              <a:rPr lang="en-US"/>
              <a:pPr>
                <a:defRPr/>
              </a:pPr>
              <a:t>11/3/2025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/>
              <a:t>Modifica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  <a:endParaRPr lang="en-US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60AF1CA-DDD1-4777-A4E5-6AD54D84F4A5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901579" y="1433172"/>
            <a:ext cx="8449251" cy="3720168"/>
          </a:xfrm>
          <a:prstGeom prst="rect">
            <a:avLst/>
          </a:prstGeom>
        </p:spPr>
        <p:txBody>
          <a:bodyPr anchor="ctr"/>
          <a:lstStyle>
            <a:lvl1pPr algn="l">
              <a:defRPr sz="4400" b="1">
                <a:solidFill>
                  <a:srgbClr val="000000"/>
                </a:solidFill>
                <a:latin typeface="Poppins ExtraBold" panose="00000900000000000000" pitchFamily="2" charset="0"/>
                <a:ea typeface="Jost SemiBold" pitchFamily="2" charset="0"/>
                <a:cs typeface="Poppins ExtraBold" panose="00000900000000000000" pitchFamily="2" charset="0"/>
              </a:defRPr>
            </a:lvl1pPr>
          </a:lstStyle>
          <a:p>
            <a:r>
              <a:rPr lang="it-IT" dirty="0"/>
              <a:t>Titolo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901579" y="5374035"/>
            <a:ext cx="8449248" cy="450735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buNone/>
              <a:defRPr sz="2400" b="1">
                <a:solidFill>
                  <a:srgbClr val="000000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Nome Cognome</a:t>
            </a:r>
          </a:p>
        </p:txBody>
      </p:sp>
      <p:sp>
        <p:nvSpPr>
          <p:cNvPr id="9" name="Segnaposto testo 8"/>
          <p:cNvSpPr>
            <a:spLocks noGrp="1"/>
          </p:cNvSpPr>
          <p:nvPr>
            <p:ph type="body" sz="quarter" idx="11" hasCustomPrompt="1"/>
          </p:nvPr>
        </p:nvSpPr>
        <p:spPr>
          <a:xfrm>
            <a:off x="901577" y="5861249"/>
            <a:ext cx="8449249" cy="520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000000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it-IT" dirty="0"/>
              <a:t>Organizzazione</a:t>
            </a:r>
          </a:p>
        </p:txBody>
      </p:sp>
    </p:spTree>
    <p:extLst>
      <p:ext uri="{BB962C8B-B14F-4D97-AF65-F5344CB8AC3E}">
        <p14:creationId xmlns:p14="http://schemas.microsoft.com/office/powerpoint/2010/main" val="3741743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t"/>
          <a:lstStyle>
            <a:lvl1pPr>
              <a:defRPr sz="3200"/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0EEFA482-CB84-4E67-AB68-572B842F3AC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Giancarlo Viola - DCNet INFRA</a:t>
            </a:r>
            <a:endParaRPr lang="en-US" dirty="0"/>
          </a:p>
        </p:txBody>
      </p:sp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D02B034C-9B9C-4F63-9D5F-227CEDA7EA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EF4FE-C172-4BB2-A8AC-3F26229D0645}" type="slidenum">
              <a:rPr lang="it-IT" smtClean="0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14609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t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1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Fare clic sull'icona per inserire un'immagine</a:t>
            </a:r>
            <a:endParaRPr lang="en-US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8A4E08FD-1F85-44AB-874D-059EBB974A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Giancarlo Viola - DCNet INFRA</a:t>
            </a:r>
            <a:endParaRPr lang="en-US" dirty="0"/>
          </a:p>
        </p:txBody>
      </p:sp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76C41F9-3823-4E59-8D73-85C07D4C57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EF4FE-C172-4BB2-A8AC-3F26229D0645}" type="slidenum">
              <a:rPr lang="it-IT" smtClean="0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12302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82565" y="1448554"/>
            <a:ext cx="11590337" cy="47440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173D048-CAF7-4423-88D5-A4EE11E797A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Giancarlo Viola - DCNet INFRA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F7F32D4-EC54-4613-8630-4AC9780720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EF4FE-C172-4BB2-A8AC-3F26229D0645}" type="slidenum">
              <a:rPr lang="it-IT" smtClean="0"/>
              <a:pPr>
                <a:defRPr/>
              </a:pPr>
              <a:t>‹N›</a:t>
            </a:fld>
            <a:endParaRPr lang="it-IT" dirty="0"/>
          </a:p>
        </p:txBody>
      </p:sp>
      <p:sp>
        <p:nvSpPr>
          <p:cNvPr id="8" name="Titolo 7">
            <a:extLst>
              <a:ext uri="{FF2B5EF4-FFF2-40B4-BE49-F238E27FC236}">
                <a16:creationId xmlns:a16="http://schemas.microsoft.com/office/drawing/2014/main" id="{B07FFA8B-30F0-43ED-B8DF-E4F7E3D5D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900899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1" y="800100"/>
            <a:ext cx="2628900" cy="5376863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7278E6-E379-4DCA-B213-585D4CF722E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Giancarlo Viola - DCNet INFRA</a:t>
            </a:r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37F2373-113E-4C06-B34C-74359F1881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EF4FE-C172-4BB2-A8AC-3F26229D0645}" type="slidenum">
              <a:rPr lang="it-IT" smtClean="0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24459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titolo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901579" y="1433172"/>
            <a:ext cx="8449251" cy="3720168"/>
          </a:xfrm>
          <a:prstGeom prst="rect">
            <a:avLst/>
          </a:prstGeom>
        </p:spPr>
        <p:txBody>
          <a:bodyPr anchor="ctr"/>
          <a:lstStyle>
            <a:lvl1pPr algn="l">
              <a:defRPr sz="4400" b="1">
                <a:solidFill>
                  <a:srgbClr val="FFFFFF"/>
                </a:solidFill>
                <a:latin typeface="Poppins ExtraBold" panose="00000900000000000000" pitchFamily="2" charset="0"/>
                <a:ea typeface="Jost SemiBold" pitchFamily="2" charset="0"/>
                <a:cs typeface="Poppins ExtraBold" panose="00000900000000000000" pitchFamily="2" charset="0"/>
              </a:defRPr>
            </a:lvl1pPr>
          </a:lstStyle>
          <a:p>
            <a:r>
              <a:rPr lang="it-IT" dirty="0"/>
              <a:t>Titolo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901579" y="5374035"/>
            <a:ext cx="8449248" cy="450735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buNone/>
              <a:defRPr sz="2400" b="1">
                <a:solidFill>
                  <a:srgbClr val="FFFFFF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Nome Cognome</a:t>
            </a:r>
          </a:p>
        </p:txBody>
      </p:sp>
      <p:sp>
        <p:nvSpPr>
          <p:cNvPr id="9" name="Segnaposto testo 8"/>
          <p:cNvSpPr>
            <a:spLocks noGrp="1"/>
          </p:cNvSpPr>
          <p:nvPr>
            <p:ph type="body" sz="quarter" idx="11" hasCustomPrompt="1"/>
          </p:nvPr>
        </p:nvSpPr>
        <p:spPr>
          <a:xfrm>
            <a:off x="901577" y="5861249"/>
            <a:ext cx="8449249" cy="520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FFFFFF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it-IT" dirty="0"/>
              <a:t>Organizzazione</a:t>
            </a:r>
          </a:p>
        </p:txBody>
      </p:sp>
    </p:spTree>
    <p:extLst>
      <p:ext uri="{BB962C8B-B14F-4D97-AF65-F5344CB8AC3E}">
        <p14:creationId xmlns:p14="http://schemas.microsoft.com/office/powerpoint/2010/main" val="4087921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titolo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901579" y="1433172"/>
            <a:ext cx="8449251" cy="3720168"/>
          </a:xfrm>
          <a:prstGeom prst="rect">
            <a:avLst/>
          </a:prstGeom>
        </p:spPr>
        <p:txBody>
          <a:bodyPr anchor="ctr"/>
          <a:lstStyle>
            <a:lvl1pPr algn="l">
              <a:defRPr sz="4400" b="1">
                <a:solidFill>
                  <a:srgbClr val="FFFFFF"/>
                </a:solidFill>
                <a:latin typeface="Poppins ExtraBold" panose="00000900000000000000" pitchFamily="2" charset="0"/>
                <a:ea typeface="Jost SemiBold" pitchFamily="2" charset="0"/>
                <a:cs typeface="Poppins ExtraBold" panose="00000900000000000000" pitchFamily="2" charset="0"/>
              </a:defRPr>
            </a:lvl1pPr>
          </a:lstStyle>
          <a:p>
            <a:r>
              <a:rPr lang="it-IT" dirty="0"/>
              <a:t>Titolo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901579" y="5374035"/>
            <a:ext cx="8449248" cy="450735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buNone/>
              <a:defRPr sz="2400" b="1">
                <a:solidFill>
                  <a:srgbClr val="FFFFFF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Nome Cognome</a:t>
            </a:r>
          </a:p>
        </p:txBody>
      </p:sp>
      <p:sp>
        <p:nvSpPr>
          <p:cNvPr id="9" name="Segnaposto testo 8"/>
          <p:cNvSpPr>
            <a:spLocks noGrp="1"/>
          </p:cNvSpPr>
          <p:nvPr>
            <p:ph type="body" sz="quarter" idx="11" hasCustomPrompt="1"/>
          </p:nvPr>
        </p:nvSpPr>
        <p:spPr>
          <a:xfrm>
            <a:off x="901577" y="5861249"/>
            <a:ext cx="8449249" cy="520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FFFFFF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it-IT" dirty="0"/>
              <a:t>Organizzazione</a:t>
            </a:r>
          </a:p>
        </p:txBody>
      </p:sp>
    </p:spTree>
    <p:extLst>
      <p:ext uri="{BB962C8B-B14F-4D97-AF65-F5344CB8AC3E}">
        <p14:creationId xmlns:p14="http://schemas.microsoft.com/office/powerpoint/2010/main" val="2211072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29D4C31B-3A80-49B7-89C5-E8EF80844F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Giancarlo Viola - DCNet INFRA</a:t>
            </a:r>
            <a:endParaRPr lang="en-US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8AF3359-F89A-4612-83E5-D21FD206881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B2CEF4FE-C172-4BB2-A8AC-3F26229D0645}" type="slidenum">
              <a:rPr lang="it-IT" smtClean="0"/>
              <a:pPr>
                <a:defRPr/>
              </a:pPr>
              <a:t>‹N›</a:t>
            </a:fld>
            <a:endParaRPr lang="it-IT" dirty="0"/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15"/>
          </p:nvPr>
        </p:nvSpPr>
        <p:spPr>
          <a:xfrm>
            <a:off x="162839" y="1403350"/>
            <a:ext cx="11649205" cy="4746625"/>
          </a:xfrm>
        </p:spPr>
        <p:txBody>
          <a:bodyPr/>
          <a:lstStyle/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4223260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estazione sezion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831852" y="1075611"/>
            <a:ext cx="9172121" cy="2873904"/>
          </a:xfrm>
          <a:prstGeom prst="rect">
            <a:avLst/>
          </a:prstGeom>
        </p:spPr>
        <p:txBody>
          <a:bodyPr anchor="t"/>
          <a:lstStyle>
            <a:lvl1pPr>
              <a:defRPr sz="4400" b="1">
                <a:solidFill>
                  <a:srgbClr val="FFFFFF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</a:lstStyle>
          <a:p>
            <a:r>
              <a:rPr lang="it-IT" dirty="0"/>
              <a:t>Sezione o slide conclusiva</a:t>
            </a:r>
            <a:endParaRPr lang="en-US" dirty="0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10" hasCustomPrompt="1"/>
          </p:nvPr>
        </p:nvSpPr>
        <p:spPr>
          <a:xfrm>
            <a:off x="802384" y="4119914"/>
            <a:ext cx="9168334" cy="950913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</a:lstStyle>
          <a:p>
            <a:pPr lvl="0"/>
            <a:r>
              <a:rPr lang="it-IT" dirty="0"/>
              <a:t>Informazioni, approfondimenti, contatti</a:t>
            </a:r>
          </a:p>
        </p:txBody>
      </p:sp>
    </p:spTree>
    <p:extLst>
      <p:ext uri="{BB962C8B-B14F-4D97-AF65-F5344CB8AC3E}">
        <p14:creationId xmlns:p14="http://schemas.microsoft.com/office/powerpoint/2010/main" val="2223615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testazione sezion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831852" y="1051861"/>
            <a:ext cx="9172121" cy="2873904"/>
          </a:xfrm>
          <a:prstGeom prst="rect">
            <a:avLst/>
          </a:prstGeom>
        </p:spPr>
        <p:txBody>
          <a:bodyPr anchor="t"/>
          <a:lstStyle>
            <a:lvl1pPr>
              <a:defRPr sz="4400" b="1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</a:lstStyle>
          <a:p>
            <a:r>
              <a:rPr lang="it-IT" dirty="0"/>
              <a:t>Sezione o slide conclusiva</a:t>
            </a:r>
            <a:endParaRPr lang="en-US" dirty="0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10" hasCustomPrompt="1"/>
          </p:nvPr>
        </p:nvSpPr>
        <p:spPr>
          <a:xfrm>
            <a:off x="802384" y="4096164"/>
            <a:ext cx="9168334" cy="950913"/>
          </a:xfrm>
        </p:spPr>
        <p:txBody>
          <a:bodyPr/>
          <a:lstStyle>
            <a:lvl1pPr>
              <a:defRPr baseline="0">
                <a:solidFill>
                  <a:srgbClr val="000000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</a:lstStyle>
          <a:p>
            <a:pPr lvl="0"/>
            <a:r>
              <a:rPr lang="it-IT" dirty="0"/>
              <a:t>Informazioni, approfondimenti, contatti</a:t>
            </a:r>
          </a:p>
        </p:txBody>
      </p:sp>
    </p:spTree>
    <p:extLst>
      <p:ext uri="{BB962C8B-B14F-4D97-AF65-F5344CB8AC3E}">
        <p14:creationId xmlns:p14="http://schemas.microsoft.com/office/powerpoint/2010/main" val="1379723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475715"/>
            <a:ext cx="5181600" cy="47012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475715"/>
            <a:ext cx="5181600" cy="47012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6E3B1BA4-41A5-48E7-B6C9-374AE7968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24F758B3-6D97-408B-AA59-F2D774798F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Giancarlo Viola - DCNet INFRA</a:t>
            </a:r>
            <a:endParaRPr lang="en-US" dirty="0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A4F4C3C-6F8E-4D31-9651-DABCC5E512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EF4FE-C172-4BB2-A8AC-3F26229D0645}" type="slidenum">
              <a:rPr lang="it-IT" smtClean="0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43091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86647" y="164034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86647" y="246425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519058" y="164034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519058" y="246425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9" name="Titolo 8">
            <a:extLst>
              <a:ext uri="{FF2B5EF4-FFF2-40B4-BE49-F238E27FC236}">
                <a16:creationId xmlns:a16="http://schemas.microsoft.com/office/drawing/2014/main" id="{8D3F71C7-9348-4E0D-A22C-62026AAAA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10" name="Segnaposto piè di pagina 9">
            <a:extLst>
              <a:ext uri="{FF2B5EF4-FFF2-40B4-BE49-F238E27FC236}">
                <a16:creationId xmlns:a16="http://schemas.microsoft.com/office/drawing/2014/main" id="{BC5E883D-8A99-4DC8-A628-A9047324A04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Giancarlo Viola - DCNet INFRA</a:t>
            </a:r>
            <a:endParaRPr lang="en-US" dirty="0"/>
          </a:p>
        </p:txBody>
      </p: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5080A497-0E28-4821-A3D6-FFF0A3FC82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EF4FE-C172-4BB2-A8AC-3F26229D0645}" type="slidenum">
              <a:rPr lang="it-IT" smtClean="0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99252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36CE1AB9-E9B0-491B-BBB8-020940036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61FFD3B-839C-4897-854C-604A92B5BE2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Giancarlo Viola - DCNet INFRA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73F164C-13FF-4765-AEA9-3EF3083F3F0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B2CEF4FE-C172-4BB2-A8AC-3F26229D0645}" type="slidenum">
              <a:rPr lang="it-IT" smtClean="0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89353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182562" y="424543"/>
            <a:ext cx="11604429" cy="892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dirty="0"/>
              <a:t>Fare clic per modificare lo stile del titolo</a:t>
            </a:r>
            <a:endParaRPr lang="en-US" altLang="en-US" dirty="0"/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182565" y="1448554"/>
            <a:ext cx="11590337" cy="474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dirty="0"/>
              <a:t>Modifica gli stili del testo dello schema</a:t>
            </a:r>
          </a:p>
          <a:p>
            <a:pPr lvl="1"/>
            <a:r>
              <a:rPr lang="it-IT" altLang="en-US" dirty="0"/>
              <a:t>Secondo livello</a:t>
            </a:r>
          </a:p>
          <a:p>
            <a:pPr lvl="2"/>
            <a:r>
              <a:rPr lang="it-IT" altLang="en-US" dirty="0"/>
              <a:t>Terzo livello</a:t>
            </a:r>
          </a:p>
          <a:p>
            <a:pPr lvl="3"/>
            <a:r>
              <a:rPr lang="it-IT" altLang="en-US" dirty="0"/>
              <a:t>Quarto livello</a:t>
            </a:r>
          </a:p>
          <a:p>
            <a:pPr lvl="4"/>
            <a:r>
              <a:rPr lang="it-IT" altLang="en-US" dirty="0"/>
              <a:t>Quinto livello</a:t>
            </a:r>
            <a:endParaRPr lang="en-US" alt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82566" y="6577236"/>
            <a:ext cx="7622493" cy="28076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 b="0">
                <a:solidFill>
                  <a:srgbClr val="000000"/>
                </a:solidFill>
                <a:latin typeface="Poppins" panose="00000500000000000000" pitchFamily="2" charset="0"/>
                <a:ea typeface="Jost" pitchFamily="2" charset="0"/>
                <a:cs typeface="Poppins" panose="00000500000000000000" pitchFamily="2" charset="0"/>
              </a:defRPr>
            </a:lvl1pPr>
          </a:lstStyle>
          <a:p>
            <a:pPr>
              <a:defRPr/>
            </a:pPr>
            <a:r>
              <a:rPr lang="it-IT" smtClean="0"/>
              <a:t>Giancarlo Viola - DCNet INFRA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467023" y="6593743"/>
            <a:ext cx="528320" cy="2889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lang="en-US" sz="1000" b="1" kern="1200">
                <a:solidFill>
                  <a:srgbClr val="000000"/>
                </a:solidFill>
                <a:latin typeface="Poppins" panose="00000500000000000000" pitchFamily="2" charset="0"/>
                <a:ea typeface="Jost SemiBold" pitchFamily="2" charset="0"/>
                <a:cs typeface="Poppins" panose="00000500000000000000" pitchFamily="2" charset="0"/>
              </a:defRPr>
            </a:lvl1pPr>
          </a:lstStyle>
          <a:p>
            <a:pPr>
              <a:defRPr/>
            </a:pPr>
            <a:fld id="{B2CEF4FE-C172-4BB2-A8AC-3F26229D0645}" type="slidenum">
              <a:rPr lang="it-IT" smtClean="0"/>
              <a:pPr>
                <a:defRPr/>
              </a:pPr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805" r:id="rId2"/>
    <p:sldLayoutId id="2147483806" r:id="rId3"/>
    <p:sldLayoutId id="2147483792" r:id="rId4"/>
    <p:sldLayoutId id="2147483809" r:id="rId5"/>
    <p:sldLayoutId id="2147483808" r:id="rId6"/>
    <p:sldLayoutId id="2147483795" r:id="rId7"/>
    <p:sldLayoutId id="2147483796" r:id="rId8"/>
    <p:sldLayoutId id="2147483798" r:id="rId9"/>
    <p:sldLayoutId id="2147483799" r:id="rId10"/>
    <p:sldLayoutId id="2147483800" r:id="rId11"/>
    <p:sldLayoutId id="2147483801" r:id="rId12"/>
    <p:sldLayoutId id="2147483802" r:id="rId13"/>
  </p:sldLayoutIdLst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 kern="1200" baseline="0">
          <a:solidFill>
            <a:srgbClr val="000000"/>
          </a:solidFill>
          <a:latin typeface="Poppins" panose="00000500000000000000" pitchFamily="2" charset="0"/>
          <a:ea typeface="Jost SemiBold" pitchFamily="2" charset="0"/>
          <a:cs typeface="Poppins" panose="00000500000000000000" pitchFamily="2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Bahnschrift SemiBold" panose="020B0502040204020203" pitchFamily="34" charset="0"/>
          <a:cs typeface="Rubik Medium" panose="00000600000000000000" pitchFamily="2" charset="-79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Bahnschrift SemiBold" panose="020B0502040204020203" pitchFamily="34" charset="0"/>
          <a:cs typeface="Rubik Medium" panose="00000600000000000000" pitchFamily="2" charset="-79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Bahnschrift SemiBold" panose="020B0502040204020203" pitchFamily="34" charset="0"/>
          <a:cs typeface="Rubik Medium" panose="00000600000000000000" pitchFamily="2" charset="-79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Bahnschrift SemiBold" panose="020B0502040204020203" pitchFamily="34" charset="0"/>
          <a:cs typeface="Rubik Medium" panose="00000600000000000000" pitchFamily="2" charset="-79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Segoe UI Semibold" panose="020B0702040204020203" pitchFamily="34" charset="0"/>
          <a:cs typeface="Segoe UI Semibold" panose="020B0702040204020203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Segoe UI Semibold" panose="020B0702040204020203" pitchFamily="34" charset="0"/>
          <a:cs typeface="Segoe UI Semibold" panose="020B0702040204020203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Segoe UI Semibold" panose="020B0702040204020203" pitchFamily="34" charset="0"/>
          <a:cs typeface="Segoe UI Semibold" panose="020B0702040204020203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Segoe UI Semibold" panose="020B0702040204020203" pitchFamily="34" charset="0"/>
          <a:cs typeface="Segoe UI Semibold" panose="020B0702040204020203" pitchFamily="34" charset="0"/>
        </a:defRPr>
      </a:lvl9pPr>
    </p:titleStyle>
    <p:bodyStyle>
      <a:lvl1pPr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defRPr sz="2800" kern="1200">
          <a:solidFill>
            <a:srgbClr val="000000"/>
          </a:solidFill>
          <a:latin typeface="Poppins" panose="00000500000000000000" pitchFamily="2" charset="0"/>
          <a:ea typeface="Jost" pitchFamily="2" charset="0"/>
          <a:cs typeface="Poppins" panose="00000500000000000000" pitchFamily="2" charset="0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Poppins" panose="00000500000000000000" pitchFamily="2" charset="0"/>
          <a:ea typeface="Jost" pitchFamily="2" charset="0"/>
          <a:cs typeface="Poppins" panose="00000500000000000000" pitchFamily="2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000000"/>
          </a:solidFill>
          <a:latin typeface="Poppins" panose="00000500000000000000" pitchFamily="2" charset="0"/>
          <a:ea typeface="Jost" pitchFamily="2" charset="0"/>
          <a:cs typeface="Poppins" panose="00000500000000000000" pitchFamily="2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Poppins" panose="00000500000000000000" pitchFamily="2" charset="0"/>
          <a:ea typeface="Jost" pitchFamily="2" charset="0"/>
          <a:cs typeface="Poppins" panose="00000500000000000000" pitchFamily="2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Poppins" panose="00000500000000000000" pitchFamily="2" charset="0"/>
          <a:ea typeface="Jost" pitchFamily="2" charset="0"/>
          <a:cs typeface="Poppins" panose="000005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247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1.png"/><Relationship Id="rId5" Type="http://schemas.openxmlformats.org/officeDocument/2006/relationships/image" Target="../media/image9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5636D6C-0FDC-493E-B266-5089082C68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Network Automation</a:t>
            </a:r>
            <a:br>
              <a:rPr lang="it-IT" dirty="0" smtClean="0"/>
            </a:br>
            <a:r>
              <a:rPr lang="it-IT" b="0" i="1" dirty="0" smtClean="0">
                <a:latin typeface="+mn-lt"/>
              </a:rPr>
              <a:t>l’evoluzione</a:t>
            </a:r>
            <a:endParaRPr lang="it-IT" b="0" i="1" dirty="0">
              <a:latin typeface="+mn-lt"/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CD41456-155D-415B-8921-A9E73A1806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Giancarlo Viola</a:t>
            </a:r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142402F-60B0-4591-9AD5-42D1D023A22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it-IT" i="1" dirty="0" smtClean="0"/>
              <a:t>3 Novembre 2025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413395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Giancarlo Viola - </a:t>
            </a:r>
            <a:r>
              <a:rPr lang="it-IT" dirty="0" err="1" smtClean="0"/>
              <a:t>DCNet</a:t>
            </a:r>
            <a:r>
              <a:rPr lang="it-IT" dirty="0" smtClean="0"/>
              <a:t> INFRA</a:t>
            </a:r>
            <a:endParaRPr 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B2CEF4FE-C172-4BB2-A8AC-3F26229D0645}" type="slidenum">
              <a:rPr lang="it-IT" smtClean="0"/>
              <a:pPr>
                <a:defRPr/>
              </a:pPr>
              <a:t>10</a:t>
            </a:fld>
            <a:endParaRPr lang="it-IT" dirty="0"/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182562" y="434591"/>
            <a:ext cx="11604429" cy="892352"/>
          </a:xfrm>
        </p:spPr>
        <p:txBody>
          <a:bodyPr/>
          <a:lstStyle/>
          <a:p>
            <a:r>
              <a:rPr lang="it-IT" dirty="0" smtClean="0"/>
              <a:t>Evoluzione Automazione nei DC</a:t>
            </a:r>
            <a:endParaRPr lang="it-IT" dirty="0"/>
          </a:p>
        </p:txBody>
      </p:sp>
      <p:pic>
        <p:nvPicPr>
          <p:cNvPr id="42" name="Immagine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444" y="1601307"/>
            <a:ext cx="2875448" cy="3499938"/>
          </a:xfrm>
          <a:prstGeom prst="rect">
            <a:avLst/>
          </a:prstGeom>
        </p:spPr>
      </p:pic>
      <p:sp>
        <p:nvSpPr>
          <p:cNvPr id="43" name="CasellaDiTesto 42"/>
          <p:cNvSpPr txBox="1"/>
          <p:nvPr/>
        </p:nvSpPr>
        <p:spPr>
          <a:xfrm>
            <a:off x="1298794" y="5483951"/>
            <a:ext cx="370005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000000"/>
                </a:solidFill>
              </a:rPr>
              <a:t>Data Center INFRA </a:t>
            </a:r>
          </a:p>
          <a:p>
            <a:pPr algn="ctr"/>
            <a:r>
              <a:rPr lang="it-IT" i="1" dirty="0" smtClean="0">
                <a:solidFill>
                  <a:schemeClr val="bg1">
                    <a:lumMod val="50000"/>
                  </a:schemeClr>
                </a:solidFill>
              </a:rPr>
              <a:t>(RM01 - RM02 - RM06 - BA01 - BO06)</a:t>
            </a:r>
            <a:endParaRPr lang="it-IT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5" name="Immagin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0982" y="1548418"/>
            <a:ext cx="2980401" cy="3552827"/>
          </a:xfrm>
          <a:prstGeom prst="rect">
            <a:avLst/>
          </a:prstGeom>
        </p:spPr>
      </p:pic>
      <p:sp>
        <p:nvSpPr>
          <p:cNvPr id="47" name="CasellaDiTesto 46"/>
          <p:cNvSpPr txBox="1"/>
          <p:nvPr/>
        </p:nvSpPr>
        <p:spPr>
          <a:xfrm>
            <a:off x="6903166" y="5483951"/>
            <a:ext cx="370005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000000"/>
                </a:solidFill>
              </a:rPr>
              <a:t>Data Center INFRA </a:t>
            </a:r>
          </a:p>
          <a:p>
            <a:pPr algn="ctr"/>
            <a:r>
              <a:rPr lang="it-IT" i="1" dirty="0" smtClean="0">
                <a:solidFill>
                  <a:schemeClr val="bg1">
                    <a:lumMod val="50000"/>
                  </a:schemeClr>
                </a:solidFill>
              </a:rPr>
              <a:t>(RM01 - RM02 - RM06 - BA01 - BO06)</a:t>
            </a:r>
            <a:endParaRPr lang="it-IT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Freccia a destra 48"/>
          <p:cNvSpPr/>
          <p:nvPr/>
        </p:nvSpPr>
        <p:spPr>
          <a:xfrm>
            <a:off x="5633083" y="3147964"/>
            <a:ext cx="703385" cy="6756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140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Giancarlo Viola - </a:t>
            </a:r>
            <a:r>
              <a:rPr lang="it-IT" dirty="0" err="1" smtClean="0"/>
              <a:t>DCNet</a:t>
            </a:r>
            <a:r>
              <a:rPr lang="it-IT" dirty="0" smtClean="0"/>
              <a:t> INFRA</a:t>
            </a:r>
            <a:endParaRPr 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B2CEF4FE-C172-4BB2-A8AC-3F26229D0645}" type="slidenum">
              <a:rPr lang="it-IT" smtClean="0"/>
              <a:pPr>
                <a:defRPr/>
              </a:pPr>
              <a:t>11</a:t>
            </a:fld>
            <a:endParaRPr lang="it-IT" dirty="0"/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Evoluzione Automazione nei DC</a:t>
            </a:r>
            <a:endParaRPr lang="it-IT" dirty="0"/>
          </a:p>
        </p:txBody>
      </p:sp>
      <p:pic>
        <p:nvPicPr>
          <p:cNvPr id="31" name="Immagine 30">
            <a:extLst>
              <a:ext uri="{FF2B5EF4-FFF2-40B4-BE49-F238E27FC236}">
                <a16:creationId xmlns:a16="http://schemas.microsoft.com/office/drawing/2014/main" id="{863CC4F1-C732-4F11-8F3B-B62745974B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1347" y="2089332"/>
            <a:ext cx="3550083" cy="473345"/>
          </a:xfrm>
          <a:prstGeom prst="rect">
            <a:avLst/>
          </a:prstGeom>
        </p:spPr>
      </p:pic>
      <p:pic>
        <p:nvPicPr>
          <p:cNvPr id="32" name="Immagine 31">
            <a:extLst>
              <a:ext uri="{FF2B5EF4-FFF2-40B4-BE49-F238E27FC236}">
                <a16:creationId xmlns:a16="http://schemas.microsoft.com/office/drawing/2014/main" id="{E3BC99E8-91C6-485C-9336-BD10B410F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6253" y="1272077"/>
            <a:ext cx="1780605" cy="590483"/>
          </a:xfrm>
          <a:prstGeom prst="rect">
            <a:avLst/>
          </a:prstGeom>
        </p:spPr>
      </p:pic>
      <p:pic>
        <p:nvPicPr>
          <p:cNvPr id="33" name="Immagine 32">
            <a:extLst>
              <a:ext uri="{FF2B5EF4-FFF2-40B4-BE49-F238E27FC236}">
                <a16:creationId xmlns:a16="http://schemas.microsoft.com/office/drawing/2014/main" id="{A73E743E-3123-45B0-9E0A-345F72B8FD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1679" y="3633901"/>
            <a:ext cx="3216696" cy="448388"/>
          </a:xfrm>
          <a:prstGeom prst="rect">
            <a:avLst/>
          </a:prstGeom>
        </p:spPr>
      </p:pic>
      <p:pic>
        <p:nvPicPr>
          <p:cNvPr id="34" name="Immagine 33">
            <a:extLst>
              <a:ext uri="{FF2B5EF4-FFF2-40B4-BE49-F238E27FC236}">
                <a16:creationId xmlns:a16="http://schemas.microsoft.com/office/drawing/2014/main" id="{0521576D-40A2-405D-8605-FE423EFE77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2209" y="4041886"/>
            <a:ext cx="3161330" cy="316133"/>
          </a:xfrm>
          <a:prstGeom prst="rect">
            <a:avLst/>
          </a:prstGeom>
        </p:spPr>
      </p:pic>
      <p:pic>
        <p:nvPicPr>
          <p:cNvPr id="35" name="Picture 2" descr="Software Driven Cloud Networking - Arista">
            <a:extLst>
              <a:ext uri="{FF2B5EF4-FFF2-40B4-BE49-F238E27FC236}">
                <a16:creationId xmlns:a16="http://schemas.microsoft.com/office/drawing/2014/main" id="{30A1507F-1BA3-452C-BE84-55071384C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501" y="5506430"/>
            <a:ext cx="1652249" cy="260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Rettangolo con angoli arrotondati 42">
            <a:extLst>
              <a:ext uri="{FF2B5EF4-FFF2-40B4-BE49-F238E27FC236}">
                <a16:creationId xmlns:a16="http://schemas.microsoft.com/office/drawing/2014/main" id="{F48265F5-8ACC-4C51-A4E5-0BF641A6416B}"/>
              </a:ext>
            </a:extLst>
          </p:cNvPr>
          <p:cNvSpPr/>
          <p:nvPr/>
        </p:nvSpPr>
        <p:spPr>
          <a:xfrm>
            <a:off x="1239906" y="3468032"/>
            <a:ext cx="9431441" cy="1863634"/>
          </a:xfrm>
          <a:prstGeom prst="roundRect">
            <a:avLst>
              <a:gd name="adj" fmla="val 8571"/>
            </a:avLst>
          </a:prstGeom>
          <a:noFill/>
          <a:ln w="2540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it-IT" sz="189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37" name="Immagine 36">
            <a:extLst>
              <a:ext uri="{FF2B5EF4-FFF2-40B4-BE49-F238E27FC236}">
                <a16:creationId xmlns:a16="http://schemas.microsoft.com/office/drawing/2014/main" id="{65314007-BE89-41A9-8B9A-3D0FA4B6B4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05205" y="4617345"/>
            <a:ext cx="1032510" cy="613829"/>
          </a:xfrm>
          <a:prstGeom prst="rect">
            <a:avLst/>
          </a:prstGeom>
        </p:spPr>
      </p:pic>
      <p:sp>
        <p:nvSpPr>
          <p:cNvPr id="38" name="CasellaDiTesto 37"/>
          <p:cNvSpPr txBox="1"/>
          <p:nvPr/>
        </p:nvSpPr>
        <p:spPr>
          <a:xfrm>
            <a:off x="5608762" y="4400177"/>
            <a:ext cx="535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dirty="0"/>
              <a:t>+</a:t>
            </a:r>
          </a:p>
        </p:txBody>
      </p:sp>
      <p:pic>
        <p:nvPicPr>
          <p:cNvPr id="39" name="Immagine 3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61053" y="4524145"/>
            <a:ext cx="638795" cy="638795"/>
          </a:xfrm>
          <a:prstGeom prst="rect">
            <a:avLst/>
          </a:prstGeom>
        </p:spPr>
      </p:pic>
      <p:sp>
        <p:nvSpPr>
          <p:cNvPr id="40" name="Rettangolo con angoli arrotondati 42">
            <a:extLst>
              <a:ext uri="{FF2B5EF4-FFF2-40B4-BE49-F238E27FC236}">
                <a16:creationId xmlns:a16="http://schemas.microsoft.com/office/drawing/2014/main" id="{F48265F5-8ACC-4C51-A4E5-0BF641A6416B}"/>
              </a:ext>
            </a:extLst>
          </p:cNvPr>
          <p:cNvSpPr/>
          <p:nvPr/>
        </p:nvSpPr>
        <p:spPr>
          <a:xfrm>
            <a:off x="1257651" y="1872338"/>
            <a:ext cx="9413697" cy="1240111"/>
          </a:xfrm>
          <a:prstGeom prst="roundRect">
            <a:avLst>
              <a:gd name="adj" fmla="val 8571"/>
            </a:avLst>
          </a:prstGeom>
          <a:noFill/>
          <a:ln w="2540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it-IT" sz="189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1" name="CasellaDiTesto 40"/>
          <p:cNvSpPr txBox="1"/>
          <p:nvPr/>
        </p:nvSpPr>
        <p:spPr>
          <a:xfrm>
            <a:off x="4862813" y="2657684"/>
            <a:ext cx="2938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chemeClr val="accent1">
                    <a:lumMod val="75000"/>
                  </a:schemeClr>
                </a:solidFill>
              </a:rPr>
              <a:t>PACMAN-DCN</a:t>
            </a:r>
            <a:endParaRPr lang="it-IT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2" name="Immagine 41">
            <a:extLst>
              <a:ext uri="{FF2B5EF4-FFF2-40B4-BE49-F238E27FC236}">
                <a16:creationId xmlns:a16="http://schemas.microsoft.com/office/drawing/2014/main" id="{A73E743E-3123-45B0-9E0A-345F72B8FD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0814" y="3594106"/>
            <a:ext cx="3216696" cy="448388"/>
          </a:xfrm>
          <a:prstGeom prst="rect">
            <a:avLst/>
          </a:prstGeom>
        </p:spPr>
      </p:pic>
      <p:pic>
        <p:nvPicPr>
          <p:cNvPr id="43" name="Immagine 42">
            <a:extLst>
              <a:ext uri="{FF2B5EF4-FFF2-40B4-BE49-F238E27FC236}">
                <a16:creationId xmlns:a16="http://schemas.microsoft.com/office/drawing/2014/main" id="{0521576D-40A2-405D-8605-FE423EFE77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1344" y="4002091"/>
            <a:ext cx="3161330" cy="316133"/>
          </a:xfrm>
          <a:prstGeom prst="rect">
            <a:avLst/>
          </a:prstGeom>
        </p:spPr>
      </p:pic>
      <p:pic>
        <p:nvPicPr>
          <p:cNvPr id="44" name="Immagine 43">
            <a:extLst>
              <a:ext uri="{FF2B5EF4-FFF2-40B4-BE49-F238E27FC236}">
                <a16:creationId xmlns:a16="http://schemas.microsoft.com/office/drawing/2014/main" id="{863CC4F1-C732-4F11-8F3B-B62745974B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9808" y="2089332"/>
            <a:ext cx="3550083" cy="473345"/>
          </a:xfrm>
          <a:prstGeom prst="rect">
            <a:avLst/>
          </a:prstGeom>
        </p:spPr>
      </p:pic>
      <p:sp>
        <p:nvSpPr>
          <p:cNvPr id="46" name="CasellaDiTesto 45"/>
          <p:cNvSpPr txBox="1"/>
          <p:nvPr/>
        </p:nvSpPr>
        <p:spPr>
          <a:xfrm>
            <a:off x="7567245" y="5463604"/>
            <a:ext cx="246383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err="1" smtClean="0">
                <a:solidFill>
                  <a:srgbClr val="000000"/>
                </a:solidFill>
              </a:rPr>
              <a:t>Cloud</a:t>
            </a:r>
            <a:r>
              <a:rPr lang="it-IT" sz="2000" b="1" dirty="0" smtClean="0">
                <a:solidFill>
                  <a:srgbClr val="000000"/>
                </a:solidFill>
              </a:rPr>
              <a:t> GARR</a:t>
            </a:r>
          </a:p>
          <a:p>
            <a:pPr algn="ctr"/>
            <a:r>
              <a:rPr lang="it-IT" i="1" dirty="0" smtClean="0">
                <a:solidFill>
                  <a:schemeClr val="bg1">
                    <a:lumMod val="50000"/>
                  </a:schemeClr>
                </a:solidFill>
              </a:rPr>
              <a:t>(NA02 – CT01 – PA01)</a:t>
            </a:r>
            <a:endParaRPr lang="it-IT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CasellaDiTesto 46"/>
          <p:cNvSpPr txBox="1"/>
          <p:nvPr/>
        </p:nvSpPr>
        <p:spPr>
          <a:xfrm>
            <a:off x="1005770" y="5428105"/>
            <a:ext cx="370005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000000"/>
                </a:solidFill>
              </a:rPr>
              <a:t>Data Center INFRA </a:t>
            </a:r>
          </a:p>
          <a:p>
            <a:pPr algn="ctr"/>
            <a:r>
              <a:rPr lang="it-IT" i="1" dirty="0" smtClean="0">
                <a:solidFill>
                  <a:schemeClr val="bg1">
                    <a:lumMod val="50000"/>
                  </a:schemeClr>
                </a:solidFill>
              </a:rPr>
              <a:t>(RM01 - RM02 - RM06 - BA01 - BO06)</a:t>
            </a:r>
            <a:endParaRPr lang="it-IT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58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92582" y="3171117"/>
            <a:ext cx="10572105" cy="786594"/>
          </a:xfrm>
        </p:spPr>
        <p:txBody>
          <a:bodyPr/>
          <a:lstStyle/>
          <a:p>
            <a:pPr algn="ctr"/>
            <a:r>
              <a:rPr lang="it-IT" dirty="0" smtClean="0"/>
              <a:t>…ma solo su GARR-T e Data Center?</a:t>
            </a:r>
            <a:endParaRPr lang="it-IT" sz="24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864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LAN della Direzione GARR</a:t>
            </a:r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Giancarlo Viola - DCNet INFRA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B2CEF4FE-C172-4BB2-A8AC-3F26229D0645}" type="slidenum">
              <a:rPr lang="it-IT" smtClean="0"/>
              <a:pPr>
                <a:defRPr/>
              </a:pPr>
              <a:t>13</a:t>
            </a:fld>
            <a:endParaRPr lang="it-IT" dirty="0"/>
          </a:p>
        </p:txBody>
      </p:sp>
      <p:sp>
        <p:nvSpPr>
          <p:cNvPr id="23" name="Rettangolo arrotondato 22"/>
          <p:cNvSpPr/>
          <p:nvPr/>
        </p:nvSpPr>
        <p:spPr>
          <a:xfrm>
            <a:off x="5311793" y="3154456"/>
            <a:ext cx="1738365" cy="52251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i="1" dirty="0" smtClean="0">
                <a:solidFill>
                  <a:schemeClr val="tx1"/>
                </a:solidFill>
              </a:rPr>
              <a:t>ARISTA</a:t>
            </a:r>
            <a:endParaRPr lang="it-IT" b="1" i="1" dirty="0">
              <a:solidFill>
                <a:schemeClr val="tx1"/>
              </a:solidFill>
            </a:endParaRPr>
          </a:p>
        </p:txBody>
      </p:sp>
      <p:sp>
        <p:nvSpPr>
          <p:cNvPr id="43" name="Rettangolo arrotondato 42"/>
          <p:cNvSpPr/>
          <p:nvPr/>
        </p:nvSpPr>
        <p:spPr>
          <a:xfrm>
            <a:off x="5311792" y="3768285"/>
            <a:ext cx="1738365" cy="52251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i="1" dirty="0" smtClean="0">
                <a:solidFill>
                  <a:schemeClr val="tx1"/>
                </a:solidFill>
              </a:rPr>
              <a:t>ARISTA</a:t>
            </a:r>
            <a:endParaRPr lang="it-IT" b="1" i="1" dirty="0">
              <a:solidFill>
                <a:schemeClr val="tx1"/>
              </a:solidFill>
            </a:endParaRPr>
          </a:p>
        </p:txBody>
      </p:sp>
      <p:sp>
        <p:nvSpPr>
          <p:cNvPr id="44" name="Rettangolo arrotondato 43"/>
          <p:cNvSpPr/>
          <p:nvPr/>
        </p:nvSpPr>
        <p:spPr>
          <a:xfrm>
            <a:off x="5026341" y="2870671"/>
            <a:ext cx="2239016" cy="3232683"/>
          </a:xfrm>
          <a:prstGeom prst="round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6" name="Immagine 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839" y="2387350"/>
            <a:ext cx="2939832" cy="2721240"/>
          </a:xfrm>
          <a:prstGeom prst="rect">
            <a:avLst/>
          </a:prstGeom>
        </p:spPr>
      </p:pic>
      <p:pic>
        <p:nvPicPr>
          <p:cNvPr id="47" name="Immagine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1028" y="2385800"/>
            <a:ext cx="2939832" cy="2721240"/>
          </a:xfrm>
          <a:prstGeom prst="rect">
            <a:avLst/>
          </a:prstGeom>
        </p:spPr>
      </p:pic>
      <p:sp>
        <p:nvSpPr>
          <p:cNvPr id="48" name="CasellaDiTesto 47"/>
          <p:cNvSpPr txBox="1"/>
          <p:nvPr/>
        </p:nvSpPr>
        <p:spPr>
          <a:xfrm>
            <a:off x="706873" y="5304682"/>
            <a:ext cx="2993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000000"/>
                </a:solidFill>
              </a:rPr>
              <a:t>6x </a:t>
            </a:r>
            <a:r>
              <a:rPr lang="it-IT" sz="2400" b="1" dirty="0" err="1" smtClean="0">
                <a:solidFill>
                  <a:srgbClr val="000000"/>
                </a:solidFill>
              </a:rPr>
              <a:t>Juniper</a:t>
            </a:r>
            <a:r>
              <a:rPr lang="it-IT" sz="2400" b="1" dirty="0" smtClean="0">
                <a:solidFill>
                  <a:srgbClr val="000000"/>
                </a:solidFill>
              </a:rPr>
              <a:t> EX4600</a:t>
            </a:r>
            <a:endParaRPr lang="it-IT" sz="20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CasellaDiTesto 48"/>
          <p:cNvSpPr txBox="1"/>
          <p:nvPr/>
        </p:nvSpPr>
        <p:spPr>
          <a:xfrm>
            <a:off x="8591028" y="5304681"/>
            <a:ext cx="2993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000000"/>
                </a:solidFill>
              </a:rPr>
              <a:t>6x </a:t>
            </a:r>
            <a:r>
              <a:rPr lang="it-IT" sz="2400" b="1" dirty="0" err="1" smtClean="0">
                <a:solidFill>
                  <a:srgbClr val="000000"/>
                </a:solidFill>
              </a:rPr>
              <a:t>Juniper</a:t>
            </a:r>
            <a:r>
              <a:rPr lang="it-IT" sz="2400" b="1" dirty="0" smtClean="0">
                <a:solidFill>
                  <a:srgbClr val="000000"/>
                </a:solidFill>
              </a:rPr>
              <a:t> EX4600</a:t>
            </a:r>
            <a:endParaRPr lang="it-IT" sz="20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1" name="Connettore 2 50"/>
          <p:cNvCxnSpPr>
            <a:stCxn id="46" idx="3"/>
          </p:cNvCxnSpPr>
          <p:nvPr/>
        </p:nvCxnSpPr>
        <p:spPr>
          <a:xfrm flipV="1">
            <a:off x="3700671" y="3746420"/>
            <a:ext cx="1325670" cy="155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diritto 52"/>
          <p:cNvCxnSpPr>
            <a:endCxn id="47" idx="1"/>
          </p:cNvCxnSpPr>
          <p:nvPr/>
        </p:nvCxnSpPr>
        <p:spPr>
          <a:xfrm flipV="1">
            <a:off x="7265357" y="3746420"/>
            <a:ext cx="1325671" cy="21865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Immagine 53">
            <a:extLst>
              <a:ext uri="{FF2B5EF4-FFF2-40B4-BE49-F238E27FC236}">
                <a16:creationId xmlns:a16="http://schemas.microsoft.com/office/drawing/2014/main" id="{65314007-BE89-41A9-8B9A-3D0FA4B6B4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5892" y="5015643"/>
            <a:ext cx="1032510" cy="613829"/>
          </a:xfrm>
          <a:prstGeom prst="rect">
            <a:avLst/>
          </a:prstGeom>
        </p:spPr>
      </p:pic>
      <p:sp>
        <p:nvSpPr>
          <p:cNvPr id="55" name="CasellaDiTesto 54"/>
          <p:cNvSpPr txBox="1"/>
          <p:nvPr/>
        </p:nvSpPr>
        <p:spPr>
          <a:xfrm>
            <a:off x="5833959" y="4798475"/>
            <a:ext cx="535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dirty="0"/>
              <a:t>+</a:t>
            </a:r>
          </a:p>
        </p:txBody>
      </p:sp>
      <p:pic>
        <p:nvPicPr>
          <p:cNvPr id="56" name="Immagine 5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3517" y="4914957"/>
            <a:ext cx="638795" cy="638795"/>
          </a:xfrm>
          <a:prstGeom prst="rect">
            <a:avLst/>
          </a:prstGeom>
        </p:spPr>
      </p:pic>
      <p:sp>
        <p:nvSpPr>
          <p:cNvPr id="65" name="CasellaDiTesto 64"/>
          <p:cNvSpPr txBox="1"/>
          <p:nvPr/>
        </p:nvSpPr>
        <p:spPr>
          <a:xfrm>
            <a:off x="4573588" y="1289497"/>
            <a:ext cx="33546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chemeClr val="accent1">
                    <a:lumMod val="75000"/>
                  </a:schemeClr>
                </a:solidFill>
              </a:rPr>
              <a:t>PACMAN-DIREZIONE</a:t>
            </a:r>
            <a:endParaRPr lang="it-IT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67" name="Connettore 2 66"/>
          <p:cNvCxnSpPr/>
          <p:nvPr/>
        </p:nvCxnSpPr>
        <p:spPr>
          <a:xfrm flipH="1">
            <a:off x="3819646" y="1955730"/>
            <a:ext cx="1246246" cy="799045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ttore 2 67"/>
          <p:cNvCxnSpPr/>
          <p:nvPr/>
        </p:nvCxnSpPr>
        <p:spPr>
          <a:xfrm>
            <a:off x="7344648" y="1963042"/>
            <a:ext cx="1122375" cy="714473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755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21303" y="3191437"/>
            <a:ext cx="2743098" cy="786594"/>
          </a:xfrm>
        </p:spPr>
        <p:txBody>
          <a:bodyPr/>
          <a:lstStyle/>
          <a:p>
            <a:pPr algn="ctr"/>
            <a:r>
              <a:rPr lang="it-IT" dirty="0" err="1" smtClean="0"/>
              <a:t>ToDo</a:t>
            </a:r>
            <a:endParaRPr lang="it-IT" sz="24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3388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PACMAN </a:t>
            </a:r>
            <a:r>
              <a:rPr lang="it-IT" dirty="0" err="1" smtClean="0"/>
              <a:t>Galaxy</a:t>
            </a:r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Giancarlo Viola - DCNet INFRA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B2CEF4FE-C172-4BB2-A8AC-3F26229D0645}" type="slidenum">
              <a:rPr lang="it-IT" smtClean="0">
                <a:solidFill>
                  <a:srgbClr val="FF0000"/>
                </a:solidFill>
              </a:rPr>
              <a:pPr>
                <a:defRPr/>
              </a:pPr>
              <a:t>15</a:t>
            </a:fld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47" name="Immagine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9657" y="2616938"/>
            <a:ext cx="1252491" cy="1159362"/>
          </a:xfrm>
          <a:prstGeom prst="rect">
            <a:avLst/>
          </a:prstGeom>
        </p:spPr>
      </p:pic>
      <p:sp>
        <p:nvSpPr>
          <p:cNvPr id="65" name="CasellaDiTesto 64"/>
          <p:cNvSpPr txBox="1"/>
          <p:nvPr/>
        </p:nvSpPr>
        <p:spPr>
          <a:xfrm>
            <a:off x="4129987" y="4396357"/>
            <a:ext cx="2507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accent1">
                    <a:lumMod val="75000"/>
                  </a:schemeClr>
                </a:solidFill>
              </a:rPr>
              <a:t>PACMAN-DCN</a:t>
            </a:r>
            <a:endParaRPr lang="it-IT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81" y="1933971"/>
            <a:ext cx="2378739" cy="1842329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8193" y="2576656"/>
            <a:ext cx="1455068" cy="1771080"/>
          </a:xfrm>
          <a:prstGeom prst="rect">
            <a:avLst/>
          </a:prstGeom>
        </p:spPr>
      </p:pic>
      <p:sp>
        <p:nvSpPr>
          <p:cNvPr id="24" name="CasellaDiTesto 23"/>
          <p:cNvSpPr txBox="1"/>
          <p:nvPr/>
        </p:nvSpPr>
        <p:spPr>
          <a:xfrm>
            <a:off x="1072024" y="3947626"/>
            <a:ext cx="20978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accent1">
                    <a:lumMod val="75000"/>
                  </a:schemeClr>
                </a:solidFill>
              </a:rPr>
              <a:t>PACMAN-GARR-T</a:t>
            </a:r>
            <a:endParaRPr lang="it-IT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6327610" y="3807881"/>
            <a:ext cx="2370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accent1">
                    <a:lumMod val="75000"/>
                  </a:schemeClr>
                </a:solidFill>
              </a:rPr>
              <a:t>PACMAN-DIREZIONE</a:t>
            </a:r>
            <a:endParaRPr lang="it-IT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Rettangolo arrotondato 25"/>
          <p:cNvSpPr/>
          <p:nvPr/>
        </p:nvSpPr>
        <p:spPr>
          <a:xfrm>
            <a:off x="809258" y="1741825"/>
            <a:ext cx="8009621" cy="3083432"/>
          </a:xfrm>
          <a:prstGeom prst="roundRect">
            <a:avLst/>
          </a:prstGeom>
          <a:noFill/>
          <a:ln w="1905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380" y="1184814"/>
            <a:ext cx="2616303" cy="1060545"/>
          </a:xfrm>
          <a:prstGeom prst="rect">
            <a:avLst/>
          </a:prstGeom>
        </p:spPr>
      </p:pic>
      <p:grpSp>
        <p:nvGrpSpPr>
          <p:cNvPr id="7" name="Gruppo 6"/>
          <p:cNvGrpSpPr/>
          <p:nvPr/>
        </p:nvGrpSpPr>
        <p:grpSpPr>
          <a:xfrm>
            <a:off x="9162196" y="1715086"/>
            <a:ext cx="2725004" cy="3110171"/>
            <a:chOff x="9162196" y="1715086"/>
            <a:chExt cx="2725004" cy="3110171"/>
          </a:xfrm>
        </p:grpSpPr>
        <p:sp>
          <p:nvSpPr>
            <p:cNvPr id="27" name="Rettangolo arrotondato 26"/>
            <p:cNvSpPr/>
            <p:nvPr/>
          </p:nvSpPr>
          <p:spPr>
            <a:xfrm>
              <a:off x="9162196" y="1715086"/>
              <a:ext cx="2725004" cy="3110171"/>
            </a:xfrm>
            <a:prstGeom prst="roundRect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8" name="CasellaDiTesto 27"/>
            <p:cNvSpPr txBox="1"/>
            <p:nvPr/>
          </p:nvSpPr>
          <p:spPr>
            <a:xfrm>
              <a:off x="9776545" y="4196302"/>
              <a:ext cx="169230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b="1" dirty="0" smtClean="0">
                  <a:solidFill>
                    <a:schemeClr val="bg1">
                      <a:lumMod val="65000"/>
                    </a:schemeClr>
                  </a:solidFill>
                </a:rPr>
                <a:t>PACMAN-CPE</a:t>
              </a:r>
              <a:endParaRPr lang="it-IT" sz="20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pic>
          <p:nvPicPr>
            <p:cNvPr id="6" name="Immagine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155439" y="2542125"/>
              <a:ext cx="738517" cy="505015"/>
            </a:xfrm>
            <a:prstGeom prst="rect">
              <a:avLst/>
            </a:prstGeom>
          </p:spPr>
        </p:pic>
        <p:sp>
          <p:nvSpPr>
            <p:cNvPr id="29" name="CasellaDiTesto 28"/>
            <p:cNvSpPr txBox="1"/>
            <p:nvPr/>
          </p:nvSpPr>
          <p:spPr>
            <a:xfrm>
              <a:off x="9678546" y="3045419"/>
              <a:ext cx="169230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b="1" dirty="0" smtClean="0">
                  <a:solidFill>
                    <a:srgbClr val="000000"/>
                  </a:solidFill>
                </a:rPr>
                <a:t>Router Utente</a:t>
              </a:r>
              <a:endParaRPr lang="it-IT" sz="20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1" name="Gruppo 10"/>
          <p:cNvGrpSpPr/>
          <p:nvPr/>
        </p:nvGrpSpPr>
        <p:grpSpPr>
          <a:xfrm>
            <a:off x="639427" y="4310452"/>
            <a:ext cx="2682240" cy="2168656"/>
            <a:chOff x="639427" y="4310452"/>
            <a:chExt cx="2682240" cy="2168656"/>
          </a:xfrm>
        </p:grpSpPr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94139" y="5127504"/>
              <a:ext cx="972817" cy="1000369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639427" y="6109776"/>
              <a:ext cx="26822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 err="1" smtClean="0"/>
                <a:t>Workflow</a:t>
              </a:r>
              <a:r>
                <a:rPr lang="it-IT" b="1" dirty="0" smtClean="0"/>
                <a:t> Orchestrator</a:t>
              </a:r>
              <a:endParaRPr lang="it-IT" b="1" dirty="0"/>
            </a:p>
          </p:txBody>
        </p:sp>
        <p:sp>
          <p:nvSpPr>
            <p:cNvPr id="10" name="Freccia bidirezionale verticale 9"/>
            <p:cNvSpPr/>
            <p:nvPr/>
          </p:nvSpPr>
          <p:spPr>
            <a:xfrm>
              <a:off x="1796478" y="4310452"/>
              <a:ext cx="368138" cy="817052"/>
            </a:xfrm>
            <a:prstGeom prst="upDownArrow">
              <a:avLst>
                <a:gd name="adj1" fmla="val 31256"/>
                <a:gd name="adj2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35280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79109" y="563234"/>
            <a:ext cx="9172121" cy="1958535"/>
          </a:xfrm>
        </p:spPr>
        <p:txBody>
          <a:bodyPr/>
          <a:lstStyle/>
          <a:p>
            <a:pPr algn="ctr"/>
            <a:r>
              <a:rPr lang="it-IT" dirty="0" smtClean="0"/>
              <a:t>Grazie</a:t>
            </a:r>
            <a:br>
              <a:rPr lang="it-IT" dirty="0" smtClean="0"/>
            </a:br>
            <a:r>
              <a:rPr lang="it-IT" sz="2400" i="1" dirty="0" smtClean="0">
                <a:latin typeface="+mn-lt"/>
              </a:rPr>
              <a:t>(giancarlo.viola@garr.it)</a:t>
            </a:r>
            <a:endParaRPr lang="it-IT" sz="2400" i="1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0"/>
          </p:nvPr>
        </p:nvSpPr>
        <p:spPr>
          <a:xfrm>
            <a:off x="1044056" y="1922069"/>
            <a:ext cx="9962598" cy="950913"/>
          </a:xfrm>
        </p:spPr>
        <p:txBody>
          <a:bodyPr/>
          <a:lstStyle/>
          <a:p>
            <a:r>
              <a:rPr lang="it-IT" dirty="0"/>
              <a:t>per le domande: </a:t>
            </a:r>
            <a:r>
              <a:rPr lang="it-IT" b="1" dirty="0"/>
              <a:t>wooclap.com</a:t>
            </a:r>
            <a:r>
              <a:rPr lang="it-IT" dirty="0"/>
              <a:t> e codice </a:t>
            </a:r>
            <a:r>
              <a:rPr lang="it-IT" b="1" dirty="0"/>
              <a:t>WSGARR25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897" y="2872982"/>
            <a:ext cx="2642915" cy="2642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01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Giancarlo Viola - DCNet INFRA</a:t>
            </a:r>
            <a:endParaRPr 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B2CEF4FE-C172-4BB2-A8AC-3F26229D0645}" type="slidenum">
              <a:rPr lang="it-IT" smtClean="0"/>
              <a:pPr>
                <a:defRPr/>
              </a:pPr>
              <a:t>2</a:t>
            </a:fld>
            <a:endParaRPr lang="it-IT" dirty="0"/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Indice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15"/>
          </p:nvPr>
        </p:nvSpPr>
        <p:spPr>
          <a:xfrm>
            <a:off x="1259508" y="2093589"/>
            <a:ext cx="7735835" cy="2678707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b="1" dirty="0" smtClean="0"/>
              <a:t>Dove eravamo rimasti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it-IT" sz="32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b="1" dirty="0" smtClean="0"/>
              <a:t>Cosa </a:t>
            </a:r>
            <a:r>
              <a:rPr lang="it-IT" sz="3200" b="1" dirty="0" err="1" smtClean="0"/>
              <a:t>e’</a:t>
            </a:r>
            <a:r>
              <a:rPr lang="it-IT" sz="3200" b="1" dirty="0" smtClean="0"/>
              <a:t> successo nel mentre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it-IT" sz="32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b="1" dirty="0" smtClean="0"/>
              <a:t>Cosa </a:t>
            </a:r>
            <a:r>
              <a:rPr lang="it-IT" sz="3200" b="1" dirty="0" err="1" smtClean="0"/>
              <a:t>succedera’</a:t>
            </a:r>
            <a:endParaRPr lang="it-IT" sz="3200" b="1" dirty="0"/>
          </a:p>
        </p:txBody>
      </p:sp>
    </p:spTree>
    <p:extLst>
      <p:ext uri="{BB962C8B-B14F-4D97-AF65-F5344CB8AC3E}">
        <p14:creationId xmlns:p14="http://schemas.microsoft.com/office/powerpoint/2010/main" val="409769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Giancarlo Viola - DCNet INFRA</a:t>
            </a:r>
            <a:endParaRPr 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B2CEF4FE-C172-4BB2-A8AC-3F26229D0645}" type="slidenum">
              <a:rPr lang="it-IT" smtClean="0"/>
              <a:pPr>
                <a:defRPr/>
              </a:pPr>
              <a:t>3</a:t>
            </a:fld>
            <a:endParaRPr lang="it-IT" dirty="0"/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ci siamo lasciati con PACMAN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2" y="1447862"/>
            <a:ext cx="5665001" cy="3217656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0372" y="2689946"/>
            <a:ext cx="6577445" cy="3728615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411159" y="5303849"/>
            <a:ext cx="29540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/>
              <a:t>Novembre 2024</a:t>
            </a:r>
            <a:endParaRPr lang="it-IT" sz="3200" b="1" dirty="0"/>
          </a:p>
        </p:txBody>
      </p:sp>
      <p:sp>
        <p:nvSpPr>
          <p:cNvPr id="9" name="Freccia a destra 8"/>
          <p:cNvSpPr/>
          <p:nvPr/>
        </p:nvSpPr>
        <p:spPr>
          <a:xfrm>
            <a:off x="3365162" y="5434445"/>
            <a:ext cx="1257300" cy="3221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6385" y="1068069"/>
            <a:ext cx="2638393" cy="106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28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47622" y="3212092"/>
            <a:ext cx="9172121" cy="786594"/>
          </a:xfrm>
        </p:spPr>
        <p:txBody>
          <a:bodyPr/>
          <a:lstStyle/>
          <a:p>
            <a:pPr algn="ctr"/>
            <a:r>
              <a:rPr lang="it-IT" dirty="0" smtClean="0"/>
              <a:t>e poi ?</a:t>
            </a:r>
            <a:endParaRPr lang="it-IT" sz="24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424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Giancarlo Viola - DCNet INFRA</a:t>
            </a:r>
            <a:endParaRPr 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B2CEF4FE-C172-4BB2-A8AC-3F26229D0645}" type="slidenum">
              <a:rPr lang="it-IT" smtClean="0">
                <a:solidFill>
                  <a:schemeClr val="tx1"/>
                </a:solidFill>
              </a:rPr>
              <a:pPr>
                <a:defRPr/>
              </a:pPr>
              <a:t>5</a:t>
            </a:fld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Evoluzione del sistema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93" y="2864931"/>
            <a:ext cx="3350719" cy="1358248"/>
          </a:xfrm>
          <a:prstGeom prst="rect">
            <a:avLst/>
          </a:prstGeom>
        </p:spPr>
      </p:pic>
      <p:cxnSp>
        <p:nvCxnSpPr>
          <p:cNvPr id="19" name="Connettore 2 18"/>
          <p:cNvCxnSpPr/>
          <p:nvPr/>
        </p:nvCxnSpPr>
        <p:spPr>
          <a:xfrm>
            <a:off x="4212777" y="4031815"/>
            <a:ext cx="1763726" cy="723886"/>
          </a:xfrm>
          <a:prstGeom prst="straightConnector1">
            <a:avLst/>
          </a:prstGeom>
          <a:ln w="3810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 flipV="1">
            <a:off x="4212777" y="2646722"/>
            <a:ext cx="1771999" cy="1021108"/>
          </a:xfrm>
          <a:prstGeom prst="straightConnector1">
            <a:avLst/>
          </a:prstGeom>
          <a:ln w="3810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utoShape 2" descr="NetBox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30" name="Immagin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6503" y="1437952"/>
            <a:ext cx="1897208" cy="1897208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7459242" y="1881914"/>
            <a:ext cx="43563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600" b="1">
                <a:latin typeface="Poppins" panose="020B0604020202020204" charset="0"/>
                <a:cs typeface="Poppins" panose="020B0604020202020204" charset="0"/>
              </a:defRPr>
            </a:lvl1pPr>
          </a:lstStyle>
          <a:p>
            <a:pPr algn="ctr"/>
            <a:r>
              <a:rPr lang="it-IT" sz="2400" dirty="0" smtClean="0"/>
              <a:t>Estensione dei </a:t>
            </a:r>
            <a:r>
              <a:rPr lang="it-IT" sz="2400" dirty="0"/>
              <a:t>modelli di servizi di </a:t>
            </a:r>
            <a:r>
              <a:rPr lang="it-IT" sz="2400" dirty="0" smtClean="0"/>
              <a:t>rete supportati</a:t>
            </a:r>
            <a:endParaRPr lang="it-IT" sz="2400" dirty="0"/>
          </a:p>
        </p:txBody>
      </p:sp>
      <p:pic>
        <p:nvPicPr>
          <p:cNvPr id="36" name="Immagine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530" y="3866640"/>
            <a:ext cx="1381125" cy="1533525"/>
          </a:xfrm>
          <a:prstGeom prst="rect">
            <a:avLst/>
          </a:prstGeom>
        </p:spPr>
      </p:pic>
      <p:pic>
        <p:nvPicPr>
          <p:cNvPr id="37" name="Immagin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3962" y="4275151"/>
            <a:ext cx="704991" cy="782783"/>
          </a:xfrm>
          <a:prstGeom prst="rect">
            <a:avLst/>
          </a:prstGeom>
        </p:spPr>
      </p:pic>
      <p:sp>
        <p:nvSpPr>
          <p:cNvPr id="38" name="CasellaDiTesto 37"/>
          <p:cNvSpPr txBox="1"/>
          <p:nvPr/>
        </p:nvSpPr>
        <p:spPr>
          <a:xfrm>
            <a:off x="6994453" y="5552422"/>
            <a:ext cx="42187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600" b="1">
                <a:latin typeface="Poppins" panose="020B0604020202020204" charset="0"/>
                <a:cs typeface="Poppins" panose="020B0604020202020204" charset="0"/>
              </a:defRPr>
            </a:lvl1pPr>
          </a:lstStyle>
          <a:p>
            <a:r>
              <a:rPr lang="it-IT" sz="2800" dirty="0"/>
              <a:t>qualche bug in meno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6944442" y="3848572"/>
            <a:ext cx="8659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600" b="1">
                <a:latin typeface="Poppins" panose="020B0604020202020204" charset="0"/>
                <a:cs typeface="Poppins" panose="020B0604020202020204" charset="0"/>
              </a:defRPr>
            </a:lvl1pPr>
          </a:lstStyle>
          <a:p>
            <a:r>
              <a:rPr lang="it-IT" sz="9600" b="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x</a:t>
            </a:r>
            <a:endParaRPr lang="it-IT" sz="9600" b="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39" name="Connettore 2 38"/>
          <p:cNvCxnSpPr/>
          <p:nvPr/>
        </p:nvCxnSpPr>
        <p:spPr>
          <a:xfrm>
            <a:off x="8611465" y="4755701"/>
            <a:ext cx="984687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543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Giancarlo Viola - DCNet INFRA</a:t>
            </a:r>
            <a:endParaRPr 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B2CEF4FE-C172-4BB2-A8AC-3F26229D0645}" type="slidenum">
              <a:rPr lang="it-IT" smtClean="0">
                <a:solidFill>
                  <a:srgbClr val="FF0000"/>
                </a:solidFill>
              </a:rPr>
              <a:pPr>
                <a:defRPr/>
              </a:pPr>
              <a:t>6</a:t>
            </a:fld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Integrazione con </a:t>
            </a:r>
            <a:r>
              <a:rPr lang="it-IT" dirty="0" err="1" smtClean="0"/>
              <a:t>Netbox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874" y="1493540"/>
            <a:ext cx="2698331" cy="1093796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5431545" y="1761252"/>
            <a:ext cx="11064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600" b="1">
                <a:latin typeface="Poppins" panose="020B0604020202020204" charset="0"/>
                <a:cs typeface="Poppins" panose="020B0604020202020204" charset="0"/>
              </a:defRPr>
            </a:lvl1pPr>
          </a:lstStyle>
          <a:p>
            <a:r>
              <a:rPr lang="it-IT" sz="6600" b="0" dirty="0" smtClean="0"/>
              <a:t>+</a:t>
            </a:r>
            <a:endParaRPr lang="it-IT" sz="6600" b="0" dirty="0"/>
          </a:p>
        </p:txBody>
      </p:sp>
      <p:sp>
        <p:nvSpPr>
          <p:cNvPr id="26" name="AutoShape 2" descr="NetBox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7" name="Immagin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0805" y="1761252"/>
            <a:ext cx="3379646" cy="950775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9170" y="3544277"/>
            <a:ext cx="4262170" cy="2076018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3953" y="3313371"/>
            <a:ext cx="5622780" cy="2646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40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Giancarlo Viola - </a:t>
            </a:r>
            <a:r>
              <a:rPr lang="it-IT" dirty="0" err="1" smtClean="0"/>
              <a:t>DCNet</a:t>
            </a:r>
            <a:r>
              <a:rPr lang="it-IT" dirty="0" smtClean="0"/>
              <a:t> INFRA</a:t>
            </a:r>
            <a:endParaRPr 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B2CEF4FE-C172-4BB2-A8AC-3F26229D0645}" type="slidenum">
              <a:rPr lang="it-IT" smtClean="0"/>
              <a:pPr>
                <a:defRPr/>
              </a:pPr>
              <a:t>7</a:t>
            </a:fld>
            <a:endParaRPr lang="it-IT" dirty="0"/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Estensione a tutto il </a:t>
            </a:r>
            <a:r>
              <a:rPr lang="it-IT" dirty="0" err="1" smtClean="0"/>
              <a:t>BackBone</a:t>
            </a:r>
            <a:r>
              <a:rPr lang="it-IT" dirty="0" smtClean="0"/>
              <a:t> GARR-T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634" y="1505949"/>
            <a:ext cx="6355169" cy="3606378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9959" y="2118874"/>
            <a:ext cx="3686169" cy="2549328"/>
          </a:xfrm>
          <a:prstGeom prst="rect">
            <a:avLst/>
          </a:prstGeom>
        </p:spPr>
      </p:pic>
      <p:cxnSp>
        <p:nvCxnSpPr>
          <p:cNvPr id="14" name="Connettore 2 13"/>
          <p:cNvCxnSpPr/>
          <p:nvPr/>
        </p:nvCxnSpPr>
        <p:spPr>
          <a:xfrm>
            <a:off x="7084936" y="3393538"/>
            <a:ext cx="1045023" cy="161"/>
          </a:xfrm>
          <a:prstGeom prst="straightConnector1">
            <a:avLst/>
          </a:prstGeom>
          <a:ln w="3810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316534" y="5681256"/>
            <a:ext cx="11612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u="sng" dirty="0" smtClean="0"/>
              <a:t>TUTTI</a:t>
            </a:r>
            <a:r>
              <a:rPr lang="it-IT" sz="2800" b="1" dirty="0" smtClean="0"/>
              <a:t> i router del </a:t>
            </a:r>
            <a:r>
              <a:rPr lang="it-IT" sz="2800" b="1" dirty="0" err="1" smtClean="0"/>
              <a:t>Backbone</a:t>
            </a:r>
            <a:r>
              <a:rPr lang="it-IT" sz="2800" b="1" dirty="0" smtClean="0"/>
              <a:t> GARR (140) sono configurati attraverso PACMAN</a:t>
            </a:r>
            <a:endParaRPr lang="it-IT" sz="2800" b="1" dirty="0"/>
          </a:p>
        </p:txBody>
      </p:sp>
    </p:spTree>
    <p:extLst>
      <p:ext uri="{BB962C8B-B14F-4D97-AF65-F5344CB8AC3E}">
        <p14:creationId xmlns:p14="http://schemas.microsoft.com/office/powerpoint/2010/main" val="160451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Giancarlo Viola - </a:t>
            </a:r>
            <a:r>
              <a:rPr lang="it-IT" dirty="0" err="1" smtClean="0"/>
              <a:t>DCNet</a:t>
            </a:r>
            <a:r>
              <a:rPr lang="it-IT" dirty="0" smtClean="0"/>
              <a:t> INFRA</a:t>
            </a:r>
            <a:endParaRPr 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B2CEF4FE-C172-4BB2-A8AC-3F26229D0645}" type="slidenum">
              <a:rPr lang="it-IT" smtClean="0"/>
              <a:pPr>
                <a:defRPr/>
              </a:pPr>
              <a:t>8</a:t>
            </a:fld>
            <a:endParaRPr lang="it-IT" dirty="0"/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…PAC party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08" y="1049699"/>
            <a:ext cx="6095492" cy="3428783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588" y="1942051"/>
            <a:ext cx="5617523" cy="4213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99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74902" y="3140972"/>
            <a:ext cx="9172121" cy="786594"/>
          </a:xfrm>
        </p:spPr>
        <p:txBody>
          <a:bodyPr/>
          <a:lstStyle/>
          <a:p>
            <a:pPr algn="ctr"/>
            <a:r>
              <a:rPr lang="it-IT" dirty="0" smtClean="0"/>
              <a:t>…ma solo su GARR-T?</a:t>
            </a:r>
            <a:endParaRPr lang="it-IT" sz="24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7578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WS25">
      <a:dk1>
        <a:srgbClr val="11324E"/>
      </a:dk1>
      <a:lt1>
        <a:srgbClr val="FFFFFF"/>
      </a:lt1>
      <a:dk2>
        <a:srgbClr val="3F4696"/>
      </a:dk2>
      <a:lt2>
        <a:srgbClr val="F3E600"/>
      </a:lt2>
      <a:accent1>
        <a:srgbClr val="F3E600"/>
      </a:accent1>
      <a:accent2>
        <a:srgbClr val="8AC055"/>
      </a:accent2>
      <a:accent3>
        <a:srgbClr val="3F4696"/>
      </a:accent3>
      <a:accent4>
        <a:srgbClr val="9CCBEE"/>
      </a:accent4>
      <a:accent5>
        <a:srgbClr val="FFEB94"/>
      </a:accent5>
      <a:accent6>
        <a:srgbClr val="3655A2"/>
      </a:accent6>
      <a:hlink>
        <a:srgbClr val="425CC7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2" id="{A6CD7716-328B-494A-82A8-889E60316C0B}" vid="{64B54660-035A-48FB-B20B-35A73F38F2DE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Powerpoint_Conf21_SpeakerGARR_template</Template>
  <TotalTime>1899</TotalTime>
  <Words>242</Words>
  <Application>Microsoft Office PowerPoint</Application>
  <PresentationFormat>Widescreen</PresentationFormat>
  <Paragraphs>72</Paragraphs>
  <Slides>16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8" baseType="lpstr">
      <vt:lpstr>Poppins ExtraBold</vt:lpstr>
      <vt:lpstr>Jost SemiBold</vt:lpstr>
      <vt:lpstr>Jost</vt:lpstr>
      <vt:lpstr>Poppins Medium</vt:lpstr>
      <vt:lpstr>Rubik Medium</vt:lpstr>
      <vt:lpstr>Bahnschrift SemiBold</vt:lpstr>
      <vt:lpstr>Arial</vt:lpstr>
      <vt:lpstr>Segoe UI Semibold</vt:lpstr>
      <vt:lpstr>Calibri</vt:lpstr>
      <vt:lpstr>Poppins</vt:lpstr>
      <vt:lpstr>Comic Sans MS</vt:lpstr>
      <vt:lpstr>Tema di Office</vt:lpstr>
      <vt:lpstr>Network Automation l’evoluzione</vt:lpstr>
      <vt:lpstr>Indice</vt:lpstr>
      <vt:lpstr>ci siamo lasciati con PACMAN</vt:lpstr>
      <vt:lpstr>e poi ?</vt:lpstr>
      <vt:lpstr>Evoluzione del sistema</vt:lpstr>
      <vt:lpstr>Integrazione con Netbox</vt:lpstr>
      <vt:lpstr>Estensione a tutto il BackBone GARR-T</vt:lpstr>
      <vt:lpstr>…PAC party</vt:lpstr>
      <vt:lpstr>…ma solo su GARR-T?</vt:lpstr>
      <vt:lpstr>Evoluzione Automazione nei DC</vt:lpstr>
      <vt:lpstr>Evoluzione Automazione nei DC</vt:lpstr>
      <vt:lpstr>…ma solo su GARR-T e Data Center?</vt:lpstr>
      <vt:lpstr>LAN della Direzione GARR</vt:lpstr>
      <vt:lpstr>ToDo</vt:lpstr>
      <vt:lpstr>PACMAN Galaxy</vt:lpstr>
      <vt:lpstr>Grazie (giancarlo.viola@garr.it)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Titolo</dc:title>
  <dc:creator>Carlo Volpe</dc:creator>
  <cp:lastModifiedBy>viola</cp:lastModifiedBy>
  <cp:revision>99</cp:revision>
  <dcterms:created xsi:type="dcterms:W3CDTF">2022-05-05T15:41:39Z</dcterms:created>
  <dcterms:modified xsi:type="dcterms:W3CDTF">2025-11-03T08:26:59Z</dcterms:modified>
</cp:coreProperties>
</file>